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66" r:id="rId3"/>
    <p:sldId id="467" r:id="rId4"/>
    <p:sldId id="468" r:id="rId5"/>
    <p:sldId id="469" r:id="rId6"/>
    <p:sldId id="470" r:id="rId7"/>
    <p:sldId id="471" r:id="rId8"/>
    <p:sldId id="47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0" autoAdjust="0"/>
    <p:restoredTop sz="96127" autoAdjust="0"/>
  </p:normalViewPr>
  <p:slideViewPr>
    <p:cSldViewPr>
      <p:cViewPr>
        <p:scale>
          <a:sx n="90" d="100"/>
          <a:sy n="90" d="100"/>
        </p:scale>
        <p:origin x="-992" y="-2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DBF27DE-028D-4C29-8D7C-0A51BA9BD2A4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8632F034-C5A6-49D9-83C8-DD60BEB8DA2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82016372-6A3B-49BB-84D3-918250525103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31751750-DC18-492B-B253-50F7582F42A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B75369E6-1202-423A-A965-33A19FB09ED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56E6139-D40A-4F03-96F7-6B66A5AC8A2D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9635CF6-B6B3-49CA-9423-F1BB37EF39B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4" Type="http://schemas.openxmlformats.org/officeDocument/2006/relationships/hyperlink" Target="mailto:v.a.j.borghuis@tue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2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.jpeg"/><Relationship Id="rId5" Type="http://schemas.openxmlformats.org/officeDocument/2006/relationships/hyperlink" Target="http://en.wikipedia.org/wiki/Computational_complexity_of_mathematical_operations" TargetMode="External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P.15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3148">
        <p:fade/>
      </p:transition>
    </mc:Choice>
    <mc:Fallback>
      <p:transition xmlns:p14="http://schemas.microsoft.com/office/powerpoint/2010/main" spd="med" advTm="13148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194400" y="915566"/>
            <a:ext cx="8770088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Scalability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which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extent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characteristic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dimensions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increase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where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model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still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  <a:p>
            <a:pPr algn="l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Scale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n (=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states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records, time steps, …)</a:t>
            </a:r>
          </a:p>
          <a:p>
            <a:pPr algn="l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Performance: 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O(1) –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solving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effort (SE) does not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hardly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 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slightly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O(2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), O(n!), …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scalability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670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151"/>
    </mc:Choice>
    <mc:Fallback>
      <p:transition xmlns:p14="http://schemas.microsoft.com/office/powerpoint/2010/main" spd="slow" advTm="9715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9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scalability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94400" y="915566"/>
            <a:ext cx="8770088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solving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effort (SE)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independent of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hardly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 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slightly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O(2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), O(n!), …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39552" y="2715766"/>
            <a:ext cx="5976664" cy="432048"/>
          </a:xfrm>
          <a:prstGeom prst="rect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grpSp>
        <p:nvGrpSpPr>
          <p:cNvPr id="3" name="Groep 2"/>
          <p:cNvGrpSpPr/>
          <p:nvPr/>
        </p:nvGrpSpPr>
        <p:grpSpPr>
          <a:xfrm>
            <a:off x="6650469" y="2715617"/>
            <a:ext cx="2362413" cy="539235"/>
            <a:chOff x="6650469" y="2715617"/>
            <a:chExt cx="2362413" cy="539235"/>
          </a:xfrm>
        </p:grpSpPr>
        <p:sp>
          <p:nvSpPr>
            <p:cNvPr id="15372" name="Line 13"/>
            <p:cNvSpPr>
              <a:spLocks noChangeShapeType="1"/>
            </p:cNvSpPr>
            <p:nvPr/>
          </p:nvSpPr>
          <p:spPr bwMode="auto">
            <a:xfrm flipV="1">
              <a:off x="7139632" y="2715617"/>
              <a:ext cx="0" cy="43219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3" name="Line 14"/>
            <p:cNvSpPr>
              <a:spLocks noChangeShapeType="1"/>
            </p:cNvSpPr>
            <p:nvPr/>
          </p:nvSpPr>
          <p:spPr bwMode="auto">
            <a:xfrm>
              <a:off x="7139632" y="3147814"/>
              <a:ext cx="12255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4" name="Freeform 15"/>
            <p:cNvSpPr>
              <a:spLocks/>
            </p:cNvSpPr>
            <p:nvPr/>
          </p:nvSpPr>
          <p:spPr bwMode="auto">
            <a:xfrm>
              <a:off x="7139632" y="2985889"/>
              <a:ext cx="1320800" cy="1191"/>
            </a:xfrm>
            <a:custGeom>
              <a:avLst/>
              <a:gdLst>
                <a:gd name="T0" fmla="*/ 0 w 832"/>
                <a:gd name="T1" fmla="*/ 0 h 1"/>
                <a:gd name="T2" fmla="*/ 1225550 w 832"/>
                <a:gd name="T3" fmla="*/ 0 h 1"/>
                <a:gd name="T4" fmla="*/ 576263 w 832"/>
                <a:gd name="T5" fmla="*/ 0 h 1"/>
                <a:gd name="T6" fmla="*/ 1152525 w 832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2"/>
                <a:gd name="T13" fmla="*/ 0 h 1"/>
                <a:gd name="T14" fmla="*/ 832 w 832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2" h="1">
                  <a:moveTo>
                    <a:pt x="0" y="0"/>
                  </a:moveTo>
                  <a:cubicBezTo>
                    <a:pt x="356" y="0"/>
                    <a:pt x="712" y="0"/>
                    <a:pt x="772" y="0"/>
                  </a:cubicBezTo>
                  <a:cubicBezTo>
                    <a:pt x="832" y="0"/>
                    <a:pt x="371" y="0"/>
                    <a:pt x="363" y="0"/>
                  </a:cubicBezTo>
                  <a:cubicBezTo>
                    <a:pt x="355" y="0"/>
                    <a:pt x="540" y="0"/>
                    <a:pt x="726" y="0"/>
                  </a:cubicBezTo>
                </a:path>
              </a:pathLst>
            </a:custGeom>
            <a:noFill/>
            <a:ln w="254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6" name="Text Box 17"/>
            <p:cNvSpPr txBox="1">
              <a:spLocks noChangeArrowheads="1"/>
            </p:cNvSpPr>
            <p:nvPr/>
          </p:nvSpPr>
          <p:spPr bwMode="auto">
            <a:xfrm>
              <a:off x="6650469" y="2823964"/>
              <a:ext cx="6477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/>
                <a:t>O(1)</a:t>
              </a: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8365182" y="3039408"/>
              <a:ext cx="6477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/>
                <a:t>n</a:t>
              </a:r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107504" y="915566"/>
            <a:ext cx="8473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 database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indexing</a:t>
            </a:r>
            <a:r>
              <a:rPr lang="nl-NL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takes no more time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more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records.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index in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thick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no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browse over the pages.  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1204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2817"/>
    </mc:Choice>
    <mc:Fallback>
      <p:transition xmlns:p14="http://schemas.microsoft.com/office/powerpoint/2010/main" spd="slow" advTm="11281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9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scalability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194400" y="915566"/>
            <a:ext cx="8770088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solving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effort (SE)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independent of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hardly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 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slightly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O(2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), O(n!), …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539552" y="3075806"/>
            <a:ext cx="5976664" cy="432048"/>
          </a:xfrm>
          <a:prstGeom prst="rect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grpSp>
        <p:nvGrpSpPr>
          <p:cNvPr id="28" name="Groep 27"/>
          <p:cNvGrpSpPr/>
          <p:nvPr/>
        </p:nvGrpSpPr>
        <p:grpSpPr>
          <a:xfrm>
            <a:off x="6444208" y="2715617"/>
            <a:ext cx="2568674" cy="539235"/>
            <a:chOff x="6444208" y="2715617"/>
            <a:chExt cx="2568674" cy="539235"/>
          </a:xfrm>
        </p:grpSpPr>
        <p:sp>
          <p:nvSpPr>
            <p:cNvPr id="29" name="Line 13"/>
            <p:cNvSpPr>
              <a:spLocks noChangeShapeType="1"/>
            </p:cNvSpPr>
            <p:nvPr/>
          </p:nvSpPr>
          <p:spPr bwMode="auto">
            <a:xfrm flipV="1">
              <a:off x="7139632" y="2715617"/>
              <a:ext cx="0" cy="43219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7139632" y="3147814"/>
              <a:ext cx="12255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6444208" y="2823964"/>
              <a:ext cx="6477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 smtClean="0"/>
                <a:t>O(log n)</a:t>
              </a:r>
              <a:endParaRPr lang="nl-NL" sz="1400" dirty="0"/>
            </a:p>
          </p:txBody>
        </p:sp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8365182" y="3039408"/>
              <a:ext cx="6477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/>
                <a:t>n</a:t>
              </a:r>
            </a:p>
          </p:txBody>
        </p:sp>
      </p:grpSp>
      <p:sp>
        <p:nvSpPr>
          <p:cNvPr id="2" name="Vrije vorm 1"/>
          <p:cNvSpPr/>
          <p:nvPr/>
        </p:nvSpPr>
        <p:spPr>
          <a:xfrm>
            <a:off x="7113181" y="2658140"/>
            <a:ext cx="999461" cy="329609"/>
          </a:xfrm>
          <a:custGeom>
            <a:avLst/>
            <a:gdLst>
              <a:gd name="connsiteX0" fmla="*/ 0 w 999461"/>
              <a:gd name="connsiteY0" fmla="*/ 329609 h 329609"/>
              <a:gd name="connsiteX1" fmla="*/ 382772 w 999461"/>
              <a:gd name="connsiteY1" fmla="*/ 138223 h 329609"/>
              <a:gd name="connsiteX2" fmla="*/ 999461 w 999461"/>
              <a:gd name="connsiteY2" fmla="*/ 0 h 329609"/>
              <a:gd name="connsiteX3" fmla="*/ 999461 w 999461"/>
              <a:gd name="connsiteY3" fmla="*/ 0 h 32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461" h="329609">
                <a:moveTo>
                  <a:pt x="0" y="329609"/>
                </a:moveTo>
                <a:cubicBezTo>
                  <a:pt x="108097" y="261383"/>
                  <a:pt x="216195" y="193158"/>
                  <a:pt x="382772" y="138223"/>
                </a:cubicBezTo>
                <a:cubicBezTo>
                  <a:pt x="549349" y="83288"/>
                  <a:pt x="999461" y="0"/>
                  <a:pt x="999461" y="0"/>
                </a:cubicBezTo>
                <a:lnTo>
                  <a:pt x="999461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kstvak 13"/>
          <p:cNvSpPr txBox="1"/>
          <p:nvPr/>
        </p:nvSpPr>
        <p:spPr>
          <a:xfrm>
            <a:off x="107504" y="915566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ordered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non-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set takes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repeatedly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halving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(cf.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guessing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1024: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takes no more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higher-lower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guesses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 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trials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search a set of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r>
              <a:rPr lang="nl-NL" sz="2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set of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 is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searched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log M trials.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9835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3830"/>
    </mc:Choice>
    <mc:Fallback>
      <p:transition xmlns:p14="http://schemas.microsoft.com/office/powerpoint/2010/main" spd="slow" advTm="12383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9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scalability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94400" y="915566"/>
            <a:ext cx="8770088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solving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effort (SE)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independent of n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hardly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 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slightly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O(2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), O(n!), …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539552" y="3435846"/>
            <a:ext cx="5976664" cy="432048"/>
          </a:xfrm>
          <a:prstGeom prst="rect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grpSp>
        <p:nvGrpSpPr>
          <p:cNvPr id="23" name="Groep 22"/>
          <p:cNvGrpSpPr/>
          <p:nvPr/>
        </p:nvGrpSpPr>
        <p:grpSpPr>
          <a:xfrm>
            <a:off x="6650469" y="2715617"/>
            <a:ext cx="2362413" cy="539235"/>
            <a:chOff x="6650469" y="2715617"/>
            <a:chExt cx="2362413" cy="539235"/>
          </a:xfrm>
        </p:grpSpPr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V="1">
              <a:off x="7139632" y="2715617"/>
              <a:ext cx="0" cy="43219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7139632" y="3147814"/>
              <a:ext cx="12255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 rot="20382878">
              <a:off x="7129101" y="2756372"/>
              <a:ext cx="1320800" cy="1191"/>
            </a:xfrm>
            <a:custGeom>
              <a:avLst/>
              <a:gdLst>
                <a:gd name="T0" fmla="*/ 0 w 832"/>
                <a:gd name="T1" fmla="*/ 0 h 1"/>
                <a:gd name="T2" fmla="*/ 1225550 w 832"/>
                <a:gd name="T3" fmla="*/ 0 h 1"/>
                <a:gd name="T4" fmla="*/ 576263 w 832"/>
                <a:gd name="T5" fmla="*/ 0 h 1"/>
                <a:gd name="T6" fmla="*/ 1152525 w 832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2"/>
                <a:gd name="T13" fmla="*/ 0 h 1"/>
                <a:gd name="T14" fmla="*/ 832 w 832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2" h="1">
                  <a:moveTo>
                    <a:pt x="0" y="0"/>
                  </a:moveTo>
                  <a:cubicBezTo>
                    <a:pt x="356" y="0"/>
                    <a:pt x="712" y="0"/>
                    <a:pt x="772" y="0"/>
                  </a:cubicBezTo>
                  <a:cubicBezTo>
                    <a:pt x="832" y="0"/>
                    <a:pt x="371" y="0"/>
                    <a:pt x="363" y="0"/>
                  </a:cubicBezTo>
                  <a:cubicBezTo>
                    <a:pt x="355" y="0"/>
                    <a:pt x="540" y="0"/>
                    <a:pt x="726" y="0"/>
                  </a:cubicBezTo>
                </a:path>
              </a:pathLst>
            </a:custGeom>
            <a:noFill/>
            <a:ln w="254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6650469" y="2823964"/>
              <a:ext cx="6477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 smtClean="0"/>
                <a:t>O(n)</a:t>
              </a:r>
              <a:endParaRPr lang="nl-NL" sz="1400" dirty="0"/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8365182" y="3039408"/>
              <a:ext cx="6477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/>
                <a:t>n</a:t>
              </a:r>
            </a:p>
          </p:txBody>
        </p:sp>
      </p:grpSp>
      <p:sp>
        <p:nvSpPr>
          <p:cNvPr id="14" name="Tekstvak 13"/>
          <p:cNvSpPr txBox="1"/>
          <p:nvPr/>
        </p:nvSpPr>
        <p:spPr>
          <a:xfrm>
            <a:off x="107504" y="915566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(with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effort)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item in a set. In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cases, the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effort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proportially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the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set.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54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512"/>
    </mc:Choice>
    <mc:Fallback>
      <p:transition xmlns:p14="http://schemas.microsoft.com/office/powerpoint/2010/main" spd="slow" advTm="6551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9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scalability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94400" y="915566"/>
            <a:ext cx="8770088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solving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effort (SE)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independent of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hardly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 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slightly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O(2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), O(n!), …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539552" y="3867894"/>
            <a:ext cx="5976664" cy="432048"/>
          </a:xfrm>
          <a:prstGeom prst="rect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grpSp>
        <p:nvGrpSpPr>
          <p:cNvPr id="23" name="Groep 22"/>
          <p:cNvGrpSpPr/>
          <p:nvPr/>
        </p:nvGrpSpPr>
        <p:grpSpPr>
          <a:xfrm>
            <a:off x="6372200" y="2715617"/>
            <a:ext cx="2640682" cy="539235"/>
            <a:chOff x="6372200" y="2715617"/>
            <a:chExt cx="2640682" cy="539235"/>
          </a:xfrm>
        </p:grpSpPr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V="1">
              <a:off x="7139632" y="2715617"/>
              <a:ext cx="0" cy="43219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7139632" y="3147814"/>
              <a:ext cx="12255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6372200" y="2823964"/>
              <a:ext cx="92596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 smtClean="0"/>
                <a:t>O(n </a:t>
              </a:r>
              <a:r>
                <a:rPr lang="nl-NL" sz="1400" dirty="0" err="1" smtClean="0"/>
                <a:t>logn</a:t>
              </a:r>
              <a:r>
                <a:rPr lang="nl-NL" sz="1400" dirty="0" smtClean="0"/>
                <a:t>)</a:t>
              </a:r>
              <a:endParaRPr lang="nl-NL" sz="1400" dirty="0"/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8365182" y="3039408"/>
              <a:ext cx="6477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/>
                <a:t>n</a:t>
              </a:r>
            </a:p>
          </p:txBody>
        </p:sp>
      </p:grpSp>
      <p:sp>
        <p:nvSpPr>
          <p:cNvPr id="2" name="Vrije vorm 1"/>
          <p:cNvSpPr/>
          <p:nvPr/>
        </p:nvSpPr>
        <p:spPr>
          <a:xfrm>
            <a:off x="7166344" y="2456120"/>
            <a:ext cx="1169582" cy="510363"/>
          </a:xfrm>
          <a:custGeom>
            <a:avLst/>
            <a:gdLst>
              <a:gd name="connsiteX0" fmla="*/ 0 w 1169582"/>
              <a:gd name="connsiteY0" fmla="*/ 223284 h 223284"/>
              <a:gd name="connsiteX1" fmla="*/ 616689 w 1169582"/>
              <a:gd name="connsiteY1" fmla="*/ 170121 h 223284"/>
              <a:gd name="connsiteX2" fmla="*/ 1169582 w 1169582"/>
              <a:gd name="connsiteY2" fmla="*/ 0 h 223284"/>
              <a:gd name="connsiteX3" fmla="*/ 1169582 w 1169582"/>
              <a:gd name="connsiteY3" fmla="*/ 0 h 223284"/>
              <a:gd name="connsiteX0" fmla="*/ 0 w 1210537"/>
              <a:gd name="connsiteY0" fmla="*/ 510363 h 510363"/>
              <a:gd name="connsiteX1" fmla="*/ 616689 w 1210537"/>
              <a:gd name="connsiteY1" fmla="*/ 457200 h 510363"/>
              <a:gd name="connsiteX2" fmla="*/ 1169582 w 1210537"/>
              <a:gd name="connsiteY2" fmla="*/ 287079 h 510363"/>
              <a:gd name="connsiteX3" fmla="*/ 1169582 w 1210537"/>
              <a:gd name="connsiteY3" fmla="*/ 0 h 510363"/>
              <a:gd name="connsiteX0" fmla="*/ 0 w 1169582"/>
              <a:gd name="connsiteY0" fmla="*/ 510363 h 512919"/>
              <a:gd name="connsiteX1" fmla="*/ 616689 w 1169582"/>
              <a:gd name="connsiteY1" fmla="*/ 457200 h 512919"/>
              <a:gd name="connsiteX2" fmla="*/ 1169582 w 1169582"/>
              <a:gd name="connsiteY2" fmla="*/ 0 h 512919"/>
              <a:gd name="connsiteX0" fmla="*/ 0 w 1169582"/>
              <a:gd name="connsiteY0" fmla="*/ 510363 h 510363"/>
              <a:gd name="connsiteX1" fmla="*/ 616689 w 1169582"/>
              <a:gd name="connsiteY1" fmla="*/ 340242 h 510363"/>
              <a:gd name="connsiteX2" fmla="*/ 1169582 w 1169582"/>
              <a:gd name="connsiteY2" fmla="*/ 0 h 51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9582" h="510363">
                <a:moveTo>
                  <a:pt x="0" y="510363"/>
                </a:moveTo>
                <a:cubicBezTo>
                  <a:pt x="210879" y="502388"/>
                  <a:pt x="421759" y="425303"/>
                  <a:pt x="616689" y="340242"/>
                </a:cubicBezTo>
                <a:cubicBezTo>
                  <a:pt x="811619" y="255182"/>
                  <a:pt x="1054396" y="95250"/>
                  <a:pt x="116958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kstvak 13"/>
          <p:cNvSpPr txBox="1"/>
          <p:nvPr/>
        </p:nvSpPr>
        <p:spPr>
          <a:xfrm>
            <a:off x="107504" y="915566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Sorted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sets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(e.g.,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faster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frequently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search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set,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off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keep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sorted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set of n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 log n) steps.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89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372"/>
    </mc:Choice>
    <mc:Fallback>
      <p:transition xmlns:p14="http://schemas.microsoft.com/office/powerpoint/2010/main" spd="slow" advTm="7337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9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scalability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539552" y="4155926"/>
            <a:ext cx="5976664" cy="432048"/>
          </a:xfrm>
          <a:prstGeom prst="rect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94400" y="915566"/>
            <a:ext cx="8770088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solving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effort (SE)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independent of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hardly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 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slightly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O(2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), O(n!), …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23" name="Groep 22"/>
          <p:cNvGrpSpPr/>
          <p:nvPr/>
        </p:nvGrpSpPr>
        <p:grpSpPr>
          <a:xfrm>
            <a:off x="6650469" y="2715617"/>
            <a:ext cx="2362413" cy="539235"/>
            <a:chOff x="6650469" y="2715617"/>
            <a:chExt cx="2362413" cy="539235"/>
          </a:xfrm>
        </p:grpSpPr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V="1">
              <a:off x="7139632" y="2715617"/>
              <a:ext cx="0" cy="43219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7139632" y="3147814"/>
              <a:ext cx="12255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6650469" y="2823964"/>
              <a:ext cx="6477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 smtClean="0"/>
                <a:t>O(</a:t>
              </a:r>
              <a:r>
                <a:rPr lang="nl-NL" sz="1400" dirty="0" err="1" smtClean="0"/>
                <a:t>n</a:t>
              </a:r>
              <a:r>
                <a:rPr lang="nl-NL" sz="1400" baseline="30000" dirty="0" err="1" smtClean="0"/>
                <a:t>p</a:t>
              </a:r>
              <a:r>
                <a:rPr lang="nl-NL" sz="1400" dirty="0" smtClean="0"/>
                <a:t>)</a:t>
              </a:r>
              <a:endParaRPr lang="nl-NL" sz="1400" dirty="0"/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8365182" y="3039408"/>
              <a:ext cx="6477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/>
                <a:t>n</a:t>
              </a:r>
            </a:p>
          </p:txBody>
        </p:sp>
      </p:grpSp>
      <p:sp>
        <p:nvSpPr>
          <p:cNvPr id="31" name="Vrije vorm 30"/>
          <p:cNvSpPr/>
          <p:nvPr/>
        </p:nvSpPr>
        <p:spPr>
          <a:xfrm>
            <a:off x="7166343" y="2243469"/>
            <a:ext cx="1148317" cy="723014"/>
          </a:xfrm>
          <a:custGeom>
            <a:avLst/>
            <a:gdLst>
              <a:gd name="connsiteX0" fmla="*/ 0 w 1169582"/>
              <a:gd name="connsiteY0" fmla="*/ 223284 h 223284"/>
              <a:gd name="connsiteX1" fmla="*/ 616689 w 1169582"/>
              <a:gd name="connsiteY1" fmla="*/ 170121 h 223284"/>
              <a:gd name="connsiteX2" fmla="*/ 1169582 w 1169582"/>
              <a:gd name="connsiteY2" fmla="*/ 0 h 223284"/>
              <a:gd name="connsiteX3" fmla="*/ 1169582 w 1169582"/>
              <a:gd name="connsiteY3" fmla="*/ 0 h 223284"/>
              <a:gd name="connsiteX0" fmla="*/ 0 w 1210537"/>
              <a:gd name="connsiteY0" fmla="*/ 510363 h 510363"/>
              <a:gd name="connsiteX1" fmla="*/ 616689 w 1210537"/>
              <a:gd name="connsiteY1" fmla="*/ 457200 h 510363"/>
              <a:gd name="connsiteX2" fmla="*/ 1169582 w 1210537"/>
              <a:gd name="connsiteY2" fmla="*/ 287079 h 510363"/>
              <a:gd name="connsiteX3" fmla="*/ 1169582 w 1210537"/>
              <a:gd name="connsiteY3" fmla="*/ 0 h 510363"/>
              <a:gd name="connsiteX0" fmla="*/ 0 w 1169582"/>
              <a:gd name="connsiteY0" fmla="*/ 510363 h 512919"/>
              <a:gd name="connsiteX1" fmla="*/ 616689 w 1169582"/>
              <a:gd name="connsiteY1" fmla="*/ 457200 h 512919"/>
              <a:gd name="connsiteX2" fmla="*/ 1169582 w 1169582"/>
              <a:gd name="connsiteY2" fmla="*/ 0 h 512919"/>
              <a:gd name="connsiteX0" fmla="*/ 0 w 1169582"/>
              <a:gd name="connsiteY0" fmla="*/ 510363 h 510363"/>
              <a:gd name="connsiteX1" fmla="*/ 616689 w 1169582"/>
              <a:gd name="connsiteY1" fmla="*/ 340242 h 510363"/>
              <a:gd name="connsiteX2" fmla="*/ 1169582 w 1169582"/>
              <a:gd name="connsiteY2" fmla="*/ 0 h 510363"/>
              <a:gd name="connsiteX0" fmla="*/ 0 w 1148317"/>
              <a:gd name="connsiteY0" fmla="*/ 723014 h 723014"/>
              <a:gd name="connsiteX1" fmla="*/ 616689 w 1148317"/>
              <a:gd name="connsiteY1" fmla="*/ 552893 h 723014"/>
              <a:gd name="connsiteX2" fmla="*/ 1148317 w 1148317"/>
              <a:gd name="connsiteY2" fmla="*/ 0 h 723014"/>
              <a:gd name="connsiteX0" fmla="*/ 0 w 1148317"/>
              <a:gd name="connsiteY0" fmla="*/ 723014 h 723014"/>
              <a:gd name="connsiteX1" fmla="*/ 616689 w 1148317"/>
              <a:gd name="connsiteY1" fmla="*/ 552893 h 723014"/>
              <a:gd name="connsiteX2" fmla="*/ 1148317 w 1148317"/>
              <a:gd name="connsiteY2" fmla="*/ 0 h 72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317" h="723014">
                <a:moveTo>
                  <a:pt x="0" y="723014"/>
                </a:moveTo>
                <a:cubicBezTo>
                  <a:pt x="210879" y="715039"/>
                  <a:pt x="425303" y="673395"/>
                  <a:pt x="616689" y="552893"/>
                </a:cubicBezTo>
                <a:cubicBezTo>
                  <a:pt x="808075" y="432391"/>
                  <a:pt x="873643" y="392962"/>
                  <a:pt x="114831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kstvak 13"/>
          <p:cNvSpPr txBox="1"/>
          <p:nvPr/>
        </p:nvSpPr>
        <p:spPr>
          <a:xfrm>
            <a:off x="107504" y="915566"/>
            <a:ext cx="9036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dot product of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takes O(n) in the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n.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vector with a matrix O(n</a:t>
            </a:r>
            <a:r>
              <a:rPr lang="nl-NL" sz="2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matrices </a:t>
            </a:r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</a:t>
            </a:r>
            <a:r>
              <a:rPr lang="nl-NL" sz="2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set of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O(n</a:t>
            </a:r>
            <a:r>
              <a:rPr lang="nl-NL" sz="2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these operations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approaches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win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efficiency </a:t>
            </a:r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400" dirty="0">
                <a:hlinkClick r:id="rId5"/>
              </a:rPr>
              <a:t>http://en.wikipedia.org/wiki/Computational_complexity_of_mathematical_operations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081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3254"/>
    </mc:Choice>
    <mc:Fallback>
      <p:transition xmlns:p14="http://schemas.microsoft.com/office/powerpoint/2010/main" spd="slow" advTm="9325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1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2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modeling: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scalability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194400" y="914400"/>
            <a:ext cx="8770088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solving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effort (SE)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independenten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hardly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</a:t>
            </a: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O(n log n)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slightly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proportional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O(2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), O(n!), … – SE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polynomial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539552" y="4587974"/>
            <a:ext cx="5976664" cy="432048"/>
          </a:xfrm>
          <a:prstGeom prst="rect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grpSp>
        <p:nvGrpSpPr>
          <p:cNvPr id="25" name="Groep 24"/>
          <p:cNvGrpSpPr/>
          <p:nvPr/>
        </p:nvGrpSpPr>
        <p:grpSpPr>
          <a:xfrm>
            <a:off x="6650469" y="2715617"/>
            <a:ext cx="2362413" cy="539235"/>
            <a:chOff x="6650469" y="2715617"/>
            <a:chExt cx="2362413" cy="539235"/>
          </a:xfrm>
        </p:grpSpPr>
        <p:sp>
          <p:nvSpPr>
            <p:cNvPr id="26" name="Line 13"/>
            <p:cNvSpPr>
              <a:spLocks noChangeShapeType="1"/>
            </p:cNvSpPr>
            <p:nvPr/>
          </p:nvSpPr>
          <p:spPr bwMode="auto">
            <a:xfrm flipV="1">
              <a:off x="7139632" y="2715617"/>
              <a:ext cx="0" cy="43219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>
              <a:off x="7139632" y="3147814"/>
              <a:ext cx="12255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6650469" y="2823964"/>
              <a:ext cx="6477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/>
                <a:t>O(1)</a:t>
              </a:r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8365182" y="3039408"/>
              <a:ext cx="6477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400" dirty="0"/>
                <a:t>n</a:t>
              </a:r>
            </a:p>
          </p:txBody>
        </p:sp>
      </p:grpSp>
      <p:sp>
        <p:nvSpPr>
          <p:cNvPr id="33" name="Vrije vorm 32"/>
          <p:cNvSpPr/>
          <p:nvPr/>
        </p:nvSpPr>
        <p:spPr>
          <a:xfrm>
            <a:off x="7166343" y="2243469"/>
            <a:ext cx="1105787" cy="723014"/>
          </a:xfrm>
          <a:custGeom>
            <a:avLst/>
            <a:gdLst>
              <a:gd name="connsiteX0" fmla="*/ 0 w 1169582"/>
              <a:gd name="connsiteY0" fmla="*/ 223284 h 223284"/>
              <a:gd name="connsiteX1" fmla="*/ 616689 w 1169582"/>
              <a:gd name="connsiteY1" fmla="*/ 170121 h 223284"/>
              <a:gd name="connsiteX2" fmla="*/ 1169582 w 1169582"/>
              <a:gd name="connsiteY2" fmla="*/ 0 h 223284"/>
              <a:gd name="connsiteX3" fmla="*/ 1169582 w 1169582"/>
              <a:gd name="connsiteY3" fmla="*/ 0 h 223284"/>
              <a:gd name="connsiteX0" fmla="*/ 0 w 1210537"/>
              <a:gd name="connsiteY0" fmla="*/ 510363 h 510363"/>
              <a:gd name="connsiteX1" fmla="*/ 616689 w 1210537"/>
              <a:gd name="connsiteY1" fmla="*/ 457200 h 510363"/>
              <a:gd name="connsiteX2" fmla="*/ 1169582 w 1210537"/>
              <a:gd name="connsiteY2" fmla="*/ 287079 h 510363"/>
              <a:gd name="connsiteX3" fmla="*/ 1169582 w 1210537"/>
              <a:gd name="connsiteY3" fmla="*/ 0 h 510363"/>
              <a:gd name="connsiteX0" fmla="*/ 0 w 1169582"/>
              <a:gd name="connsiteY0" fmla="*/ 510363 h 512919"/>
              <a:gd name="connsiteX1" fmla="*/ 616689 w 1169582"/>
              <a:gd name="connsiteY1" fmla="*/ 457200 h 512919"/>
              <a:gd name="connsiteX2" fmla="*/ 1169582 w 1169582"/>
              <a:gd name="connsiteY2" fmla="*/ 0 h 512919"/>
              <a:gd name="connsiteX0" fmla="*/ 0 w 1169582"/>
              <a:gd name="connsiteY0" fmla="*/ 510363 h 510363"/>
              <a:gd name="connsiteX1" fmla="*/ 616689 w 1169582"/>
              <a:gd name="connsiteY1" fmla="*/ 340242 h 510363"/>
              <a:gd name="connsiteX2" fmla="*/ 1169582 w 1169582"/>
              <a:gd name="connsiteY2" fmla="*/ 0 h 510363"/>
              <a:gd name="connsiteX0" fmla="*/ 0 w 1148317"/>
              <a:gd name="connsiteY0" fmla="*/ 723014 h 723014"/>
              <a:gd name="connsiteX1" fmla="*/ 616689 w 1148317"/>
              <a:gd name="connsiteY1" fmla="*/ 552893 h 723014"/>
              <a:gd name="connsiteX2" fmla="*/ 1148317 w 1148317"/>
              <a:gd name="connsiteY2" fmla="*/ 0 h 723014"/>
              <a:gd name="connsiteX0" fmla="*/ 0 w 1148317"/>
              <a:gd name="connsiteY0" fmla="*/ 723014 h 723014"/>
              <a:gd name="connsiteX1" fmla="*/ 616689 w 1148317"/>
              <a:gd name="connsiteY1" fmla="*/ 552893 h 723014"/>
              <a:gd name="connsiteX2" fmla="*/ 1148317 w 1148317"/>
              <a:gd name="connsiteY2" fmla="*/ 0 h 723014"/>
              <a:gd name="connsiteX0" fmla="*/ 0 w 1148317"/>
              <a:gd name="connsiteY0" fmla="*/ 723014 h 723014"/>
              <a:gd name="connsiteX1" fmla="*/ 861238 w 1148317"/>
              <a:gd name="connsiteY1" fmla="*/ 584791 h 723014"/>
              <a:gd name="connsiteX2" fmla="*/ 1148317 w 1148317"/>
              <a:gd name="connsiteY2" fmla="*/ 0 h 723014"/>
              <a:gd name="connsiteX0" fmla="*/ 0 w 1148317"/>
              <a:gd name="connsiteY0" fmla="*/ 723014 h 723014"/>
              <a:gd name="connsiteX1" fmla="*/ 861238 w 1148317"/>
              <a:gd name="connsiteY1" fmla="*/ 584791 h 723014"/>
              <a:gd name="connsiteX2" fmla="*/ 1148317 w 1148317"/>
              <a:gd name="connsiteY2" fmla="*/ 0 h 723014"/>
              <a:gd name="connsiteX0" fmla="*/ 0 w 1105787"/>
              <a:gd name="connsiteY0" fmla="*/ 723014 h 723014"/>
              <a:gd name="connsiteX1" fmla="*/ 861238 w 1105787"/>
              <a:gd name="connsiteY1" fmla="*/ 584791 h 723014"/>
              <a:gd name="connsiteX2" fmla="*/ 1105787 w 1105787"/>
              <a:gd name="connsiteY2" fmla="*/ 0 h 723014"/>
              <a:gd name="connsiteX0" fmla="*/ 0 w 1105787"/>
              <a:gd name="connsiteY0" fmla="*/ 723014 h 723014"/>
              <a:gd name="connsiteX1" fmla="*/ 861238 w 1105787"/>
              <a:gd name="connsiteY1" fmla="*/ 584791 h 723014"/>
              <a:gd name="connsiteX2" fmla="*/ 1105787 w 1105787"/>
              <a:gd name="connsiteY2" fmla="*/ 0 h 72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787" h="723014">
                <a:moveTo>
                  <a:pt x="0" y="723014"/>
                </a:moveTo>
                <a:cubicBezTo>
                  <a:pt x="210879" y="715039"/>
                  <a:pt x="676940" y="705293"/>
                  <a:pt x="861238" y="584791"/>
                </a:cubicBezTo>
                <a:cubicBezTo>
                  <a:pt x="1045536" y="464289"/>
                  <a:pt x="1054397" y="446125"/>
                  <a:pt x="110578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1" name="Picture 15" descr="Problem Input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595" y="926976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7" descr="Problem Output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408" y="926976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kstvak 15"/>
          <p:cNvSpPr txBox="1"/>
          <p:nvPr/>
        </p:nvSpPr>
        <p:spPr>
          <a:xfrm>
            <a:off x="107504" y="915566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points;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</a:p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shortest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route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salesman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TSP).</a:t>
            </a:r>
          </a:p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transformed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type.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6252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846"/>
    </mc:Choice>
    <mc:Fallback>
      <p:transition xmlns:p14="http://schemas.microsoft.com/office/powerpoint/2010/main" spd="slow" advTm="11084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7.2|47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3672</TotalTime>
  <Words>921</Words>
  <Application>Microsoft Macintosh PowerPoint</Application>
  <PresentationFormat>On-screen Show (16:9)</PresentationFormat>
  <Paragraphs>122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core Course on Modeling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Tijn Borghuis</cp:lastModifiedBy>
  <cp:revision>341</cp:revision>
  <dcterms:created xsi:type="dcterms:W3CDTF">2013-05-16T11:19:57Z</dcterms:created>
  <dcterms:modified xsi:type="dcterms:W3CDTF">2014-01-25T16:27:58Z</dcterms:modified>
</cp:coreProperties>
</file>